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6" r:id="rId5"/>
    <p:sldId id="259" r:id="rId6"/>
    <p:sldId id="262" r:id="rId7"/>
    <p:sldId id="278" r:id="rId8"/>
    <p:sldId id="293" r:id="rId9"/>
    <p:sldId id="266" r:id="rId10"/>
    <p:sldId id="277" r:id="rId11"/>
    <p:sldId id="264" r:id="rId12"/>
    <p:sldId id="280" r:id="rId13"/>
    <p:sldId id="281" r:id="rId14"/>
    <p:sldId id="289" r:id="rId15"/>
    <p:sldId id="282" r:id="rId16"/>
    <p:sldId id="287" r:id="rId17"/>
    <p:sldId id="290" r:id="rId18"/>
    <p:sldId id="288" r:id="rId19"/>
    <p:sldId id="291" r:id="rId20"/>
    <p:sldId id="292" r:id="rId21"/>
    <p:sldId id="283" r:id="rId22"/>
    <p:sldId id="260" r:id="rId23"/>
    <p:sldId id="284" r:id="rId24"/>
    <p:sldId id="285" r:id="rId25"/>
    <p:sldId id="286" r:id="rId26"/>
    <p:sldId id="273" r:id="rId27"/>
    <p:sldId id="275" r:id="rId28"/>
  </p:sldIdLst>
  <p:sldSz cx="12192000" cy="6858000"/>
  <p:notesSz cx="6858000" cy="9144000"/>
  <p:embeddedFontLst>
    <p:embeddedFont>
      <p:font typeface="KoPub돋움체 Light" pitchFamily="2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여기어때 잘난체" panose="020B0600000101010101" pitchFamily="34" charset="-127"/>
      <p:bold r:id="rId33"/>
    </p:embeddedFont>
    <p:embeddedFont>
      <p:font typeface="KoPub돋움체 Bold" pitchFamily="2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5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461" userDrawn="1">
          <p15:clr>
            <a:srgbClr val="A4A3A4"/>
          </p15:clr>
        </p15:guide>
        <p15:guide id="6" pos="7242" userDrawn="1">
          <p15:clr>
            <a:srgbClr val="A4A3A4"/>
          </p15:clr>
        </p15:guide>
        <p15:guide id="7" orient="horz" pos="14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A41"/>
    <a:srgbClr val="B2B3B6"/>
    <a:srgbClr val="CF9C51"/>
    <a:srgbClr val="6D6E71"/>
    <a:srgbClr val="2196F3"/>
    <a:srgbClr val="845D24"/>
    <a:srgbClr val="63CFF1"/>
    <a:srgbClr val="0DBEE3"/>
    <a:srgbClr val="999490"/>
    <a:srgbClr val="7A10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8" autoAdjust="0"/>
    <p:restoredTop sz="95037" autoAdjust="0"/>
  </p:normalViewPr>
  <p:slideViewPr>
    <p:cSldViewPr snapToGrid="0" showGuides="1">
      <p:cViewPr varScale="1">
        <p:scale>
          <a:sx n="88" d="100"/>
          <a:sy n="88" d="100"/>
        </p:scale>
        <p:origin x="712" y="176"/>
      </p:cViewPr>
      <p:guideLst>
        <p:guide orient="horz" pos="3453"/>
        <p:guide pos="3840"/>
        <p:guide orient="horz" pos="777"/>
        <p:guide orient="horz" pos="3861"/>
        <p:guide pos="461"/>
        <p:guide pos="7242"/>
        <p:guide orient="horz" pos="14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B199FE-09C4-496A-AD86-0F4F85C89CB4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FBA717-20A3-4286-B8B5-118C23A68A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8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모나미</a:t>
            </a:r>
            <a:r>
              <a:rPr lang="ko-KR" altLang="en-US" dirty="0"/>
              <a:t> 스테이션 </a:t>
            </a:r>
            <a:r>
              <a:rPr lang="en-US" altLang="ko-KR" dirty="0"/>
              <a:t>: </a:t>
            </a:r>
            <a:r>
              <a:rPr lang="ko-KR" altLang="en-US" dirty="0"/>
              <a:t>사무용품 유통서비스에 초점을 맞춘 사업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034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80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27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47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49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259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467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216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61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38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795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FBA717-20A3-4286-B8B5-118C23A68A8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655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05287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46484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57247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411545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619858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763712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775651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514596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78255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01159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92008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53E4-FF9B-4521-9604-61C2DB98D789}" type="datetimeFigureOut">
              <a:rPr lang="ko-KR" altLang="en-US" smtClean="0"/>
              <a:t>2020. 2. 6.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3E307-7C41-418E-B9D5-FF3DB5727C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4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fif"/><Relationship Id="rId18" Type="http://schemas.openxmlformats.org/officeDocument/2006/relationships/image" Target="../media/image30.tiff"/><Relationship Id="rId3" Type="http://schemas.openxmlformats.org/officeDocument/2006/relationships/image" Target="../media/image1.jpg"/><Relationship Id="rId21" Type="http://schemas.openxmlformats.org/officeDocument/2006/relationships/image" Target="../media/image33.tiff"/><Relationship Id="rId7" Type="http://schemas.openxmlformats.org/officeDocument/2006/relationships/image" Target="../media/image20.png"/><Relationship Id="rId12" Type="http://schemas.openxmlformats.org/officeDocument/2006/relationships/image" Target="../media/image25.jfif"/><Relationship Id="rId17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.tiff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tiff"/><Relationship Id="rId10" Type="http://schemas.openxmlformats.org/officeDocument/2006/relationships/image" Target="../media/image23.png"/><Relationship Id="rId19" Type="http://schemas.openxmlformats.org/officeDocument/2006/relationships/image" Target="../media/image31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5.png"/><Relationship Id="rId22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hyperlink" Target="http://192.168.10.44:8800/codehapp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171950" y="5120087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2950" y="5523368"/>
            <a:ext cx="308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2800" dirty="0" err="1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김옥철</a:t>
            </a:r>
            <a:r>
              <a:rPr lang="ko-KR" altLang="en-US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윤희석</a:t>
            </a:r>
            <a:r>
              <a:rPr lang="en-US" altLang="ko-KR" sz="28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&gt;</a:t>
            </a:r>
            <a:endParaRPr lang="ko-KR" altLang="en-US" sz="28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3445" y="1952716"/>
            <a:ext cx="54650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  3 ! 4 !</a:t>
            </a:r>
            <a:endParaRPr lang="ko-KR" altLang="en-US" sz="6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1432" y="3314397"/>
            <a:ext cx="500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IT </a:t>
            </a:r>
            <a:r>
              <a:rPr lang="ko-KR" altLang="en-US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커뮤니티 사이트</a:t>
            </a:r>
            <a:endParaRPr lang="en-US" altLang="ko-KR" sz="4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4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(code happy)</a:t>
            </a:r>
            <a:endParaRPr lang="ko-KR" altLang="en-US" sz="4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12" y="840046"/>
            <a:ext cx="3600000" cy="5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467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일정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0863899"/>
              </p:ext>
            </p:extLst>
          </p:nvPr>
        </p:nvGraphicFramePr>
        <p:xfrm>
          <a:off x="1299394" y="1231446"/>
          <a:ext cx="9270470" cy="5214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워크시트" r:id="rId5" imgW="8351667" imgH="4869180" progId="">
                  <p:embed/>
                </p:oleObj>
              </mc:Choice>
              <mc:Fallback>
                <p:oleObj name="워크시트" r:id="rId5" imgW="8351667" imgH="4869180" progId="">
                  <p:embed/>
                  <p:pic>
                    <p:nvPicPr>
                      <p:cNvPr id="4" name="개체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9394" y="1231446"/>
                        <a:ext cx="9270470" cy="521403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096002" y="2538671"/>
            <a:ext cx="1" cy="3705479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직사각형 17"/>
          <p:cNvSpPr/>
          <p:nvPr/>
        </p:nvSpPr>
        <p:spPr>
          <a:xfrm>
            <a:off x="7811962" y="2024032"/>
            <a:ext cx="121058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2099396" y="4347542"/>
            <a:ext cx="28296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Web Server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625980" y="4300256"/>
            <a:ext cx="9167690" cy="0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2893890" y="2024032"/>
            <a:ext cx="124745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8004607" y="4371423"/>
            <a:ext cx="12186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Tool, </a:t>
            </a:r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etc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,.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14" name="타원 113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1276955" y="523086"/>
            <a:ext cx="5466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 환경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006781" y="1297047"/>
            <a:ext cx="1561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Stack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71903" y="1286289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Skill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58" name="Picture 29" descr="html5 png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0323" y="2426988"/>
            <a:ext cx="1620153" cy="934116"/>
          </a:xfrm>
          <a:prstGeom prst="rect">
            <a:avLst/>
          </a:prstGeom>
          <a:noFill/>
        </p:spPr>
      </p:pic>
      <p:pic>
        <p:nvPicPr>
          <p:cNvPr id="59" name="Picture 15" descr="bootstrap png에 대한 이미지 검색결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1659" y="3495012"/>
            <a:ext cx="834805" cy="834805"/>
          </a:xfrm>
          <a:prstGeom prst="rect">
            <a:avLst/>
          </a:prstGeom>
          <a:noFill/>
        </p:spPr>
      </p:pic>
      <p:pic>
        <p:nvPicPr>
          <p:cNvPr id="61" name="Picture 13" descr="java png에 대한 이미지 검색결과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89150" y="3466040"/>
            <a:ext cx="1063006" cy="755440"/>
          </a:xfrm>
          <a:prstGeom prst="rect">
            <a:avLst/>
          </a:prstGeom>
          <a:noFill/>
        </p:spPr>
      </p:pic>
      <p:pic>
        <p:nvPicPr>
          <p:cNvPr id="62" name="Picture 21" descr="spring framework png에 대한 이미지 검색결과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86235" y="2655244"/>
            <a:ext cx="1272082" cy="645069"/>
          </a:xfrm>
          <a:prstGeom prst="rect">
            <a:avLst/>
          </a:prstGeom>
          <a:noFill/>
        </p:spPr>
      </p:pic>
      <p:pic>
        <p:nvPicPr>
          <p:cNvPr id="64" name="Picture 23" descr="mybatis png에 대한 이미지 검색결과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42533" y="5135061"/>
            <a:ext cx="1925894" cy="1278657"/>
          </a:xfrm>
          <a:prstGeom prst="rect">
            <a:avLst/>
          </a:prstGeom>
          <a:noFill/>
        </p:spPr>
      </p:pic>
      <p:pic>
        <p:nvPicPr>
          <p:cNvPr id="65" name="Picture 35" descr="mariadb png에 대한 이미지 검색결과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84094" y="5109684"/>
            <a:ext cx="1362262" cy="423153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4" y="4974335"/>
            <a:ext cx="1392855" cy="405930"/>
          </a:xfrm>
          <a:prstGeom prst="rect">
            <a:avLst/>
          </a:prstGeom>
        </p:spPr>
      </p:pic>
      <p:pic>
        <p:nvPicPr>
          <p:cNvPr id="66" name="Picture 31" descr="js png에 대한 이미지 검색결과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57498" y="2566659"/>
            <a:ext cx="793551" cy="733654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163" y="2919095"/>
            <a:ext cx="645289" cy="6417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071" y="5134609"/>
            <a:ext cx="1030942" cy="61313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B0787-F492-E240-9617-6D25A37BF0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58291" y="2807891"/>
            <a:ext cx="579424" cy="50092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7237EF-4C67-1747-B21F-BE8B66A8F034}"/>
              </a:ext>
            </a:extLst>
          </p:cNvPr>
          <p:cNvSpPr txBox="1"/>
          <p:nvPr/>
        </p:nvSpPr>
        <p:spPr>
          <a:xfrm>
            <a:off x="4613361" y="2714773"/>
            <a:ext cx="44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5A22E94-927C-2248-8F86-1CB97A0F1F57}"/>
              </a:ext>
            </a:extLst>
          </p:cNvPr>
          <p:cNvSpPr/>
          <p:nvPr/>
        </p:nvSpPr>
        <p:spPr>
          <a:xfrm>
            <a:off x="7184572" y="2349095"/>
            <a:ext cx="1157689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Framework</a:t>
            </a:r>
            <a:endParaRPr lang="ko-KR" altLang="en-US" sz="15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1465D4-8665-D944-948A-D1B0DF5F2D5D}"/>
              </a:ext>
            </a:extLst>
          </p:cNvPr>
          <p:cNvSpPr/>
          <p:nvPr/>
        </p:nvSpPr>
        <p:spPr>
          <a:xfrm>
            <a:off x="7283449" y="3182912"/>
            <a:ext cx="1024639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Language</a:t>
            </a:r>
            <a:endParaRPr lang="ko-KR" altLang="en-US" sz="1500" dirty="0"/>
          </a:p>
        </p:txBody>
      </p:sp>
      <p:pic>
        <p:nvPicPr>
          <p:cNvPr id="35" name="Picture 31" descr="js png에 대한 이미지 검색결과">
            <a:extLst>
              <a:ext uri="{FF2B5EF4-FFF2-40B4-BE49-F238E27FC236}">
                <a16:creationId xmlns:a16="http://schemas.microsoft.com/office/drawing/2014/main" id="{3383F884-BED7-F44A-B88A-33B92D1C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04607" y="3503463"/>
            <a:ext cx="793551" cy="733654"/>
          </a:xfrm>
          <a:prstGeom prst="rect">
            <a:avLst/>
          </a:prstGeom>
          <a:noFill/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44268BA-31AF-A745-AA1A-96C189DF0C6A}"/>
              </a:ext>
            </a:extLst>
          </p:cNvPr>
          <p:cNvSpPr/>
          <p:nvPr/>
        </p:nvSpPr>
        <p:spPr>
          <a:xfrm>
            <a:off x="2402997" y="4766606"/>
            <a:ext cx="450765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endParaRPr lang="ko-KR" altLang="en-US" sz="15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6F55A54-9B4E-B046-9726-8F6375CFBDFE}"/>
              </a:ext>
            </a:extLst>
          </p:cNvPr>
          <p:cNvSpPr/>
          <p:nvPr/>
        </p:nvSpPr>
        <p:spPr>
          <a:xfrm>
            <a:off x="3839693" y="4764159"/>
            <a:ext cx="1204176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Web Server</a:t>
            </a:r>
            <a:endParaRPr lang="ko-KR" altLang="en-US" sz="15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7B70E6D-1D4F-3E48-93F6-5289650305C8}"/>
              </a:ext>
            </a:extLst>
          </p:cNvPr>
          <p:cNvSpPr/>
          <p:nvPr/>
        </p:nvSpPr>
        <p:spPr>
          <a:xfrm>
            <a:off x="9624794" y="2607850"/>
            <a:ext cx="769763" cy="3231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Library</a:t>
            </a:r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40F805-6F39-A34E-BB5B-567AF8B88B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15541" y="2981788"/>
            <a:ext cx="933177" cy="2760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5414D-DC06-F24A-B8E1-81863174D2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81243" y="3268390"/>
            <a:ext cx="996495" cy="3551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EC98B3-BECD-9043-BD83-3D2A8C6096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105" y="2668659"/>
            <a:ext cx="808785" cy="4445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C17F55-1939-3A40-8F37-EA13C52C4A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9490" y="3623524"/>
            <a:ext cx="754259" cy="394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95F31B-7B4F-5C45-998D-86C46769B7A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11202" y="4851434"/>
            <a:ext cx="612108" cy="6814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236058-8A28-5C45-96DC-4DBDBCC5D6C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02498" y="4932539"/>
            <a:ext cx="523217" cy="5232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2656EF2-6A6C-1346-A1F1-ECFABDB5884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79490" y="4865056"/>
            <a:ext cx="867626" cy="6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070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데이터베이스 설계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69" y="1250808"/>
            <a:ext cx="7960036" cy="498391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50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en-US" altLang="ko-KR" sz="2800" dirty="0" err="1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Usecase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35" y="1395809"/>
            <a:ext cx="8420830" cy="46409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1960126"/>
            <a:ext cx="10913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기능별 </a:t>
            </a:r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jsp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파일 열기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-&gt;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Controller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설정해준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Model name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따라 내부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html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보여주기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 구조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14FC71-2C1D-A049-9EDE-3CBE093F5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3" y="2360236"/>
            <a:ext cx="5358114" cy="42164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6FEF8-209B-474F-843F-6E771A1DF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461" y="2360236"/>
            <a:ext cx="5941233" cy="26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28195" y="2468908"/>
            <a:ext cx="894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GET :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받아올 때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/:id),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검색은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search/?q=String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A6A388-0E29-9044-A2BE-88972064D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256" y="3096376"/>
            <a:ext cx="5172426" cy="8656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F278A7-781B-774B-B61E-03F7CAE59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56" y="5640402"/>
            <a:ext cx="5172426" cy="865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6C67B1-188C-9949-B173-4A2F5FA75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56" y="4110126"/>
            <a:ext cx="5162496" cy="8463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9375F7-D2B3-834F-ADFE-540A1646AB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8226" y="3096376"/>
            <a:ext cx="5174465" cy="8482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259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Rest API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085D8-282D-E144-BC24-BE0C22137390}"/>
              </a:ext>
            </a:extLst>
          </p:cNvPr>
          <p:cNvSpPr txBox="1"/>
          <p:nvPr/>
        </p:nvSpPr>
        <p:spPr>
          <a:xfrm>
            <a:off x="1004256" y="5034951"/>
            <a:ext cx="642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POST :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정보를 보낼 때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/post/:id)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형식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31048" y="1361384"/>
            <a:ext cx="5645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Representational State Transfer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963792-34DD-1C4C-AD0B-F474A7FB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2108" y="4956437"/>
            <a:ext cx="3761269" cy="1671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7FB401-0E76-714F-A454-E88F808CD558}"/>
              </a:ext>
            </a:extLst>
          </p:cNvPr>
          <p:cNvSpPr txBox="1"/>
          <p:nvPr/>
        </p:nvSpPr>
        <p:spPr>
          <a:xfrm>
            <a:off x="6691180" y="4326796"/>
            <a:ext cx="516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Controller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(@</a:t>
            </a:r>
            <a:r>
              <a:rPr lang="en-US" altLang="ko-KR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PathVariable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8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478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pom.xml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통한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dependency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초기화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078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JASYPT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31048" y="1361384"/>
            <a:ext cx="5854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Spring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정보 암호화를 위한 라이브러리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B0D8FB-5F5A-1D45-A912-EF56ED71C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14" y="2657109"/>
            <a:ext cx="4165600" cy="1384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66C665-ACF5-8A43-9393-D059ADD0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842" y="5754968"/>
            <a:ext cx="6016186" cy="7999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387A02B-5CA3-A844-ADEC-A5AABE3D6C36}"/>
              </a:ext>
            </a:extLst>
          </p:cNvPr>
          <p:cNvSpPr txBox="1"/>
          <p:nvPr/>
        </p:nvSpPr>
        <p:spPr>
          <a:xfrm>
            <a:off x="1081300" y="4316959"/>
            <a:ext cx="79537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root-</a:t>
            </a:r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context.xml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ENC(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암호코드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암호 해독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key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FF55F9-26D2-3F4E-A681-72DCA48FC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25" y="2706588"/>
            <a:ext cx="4178300" cy="15367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7325001" y="2119782"/>
            <a:ext cx="4683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environment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암호 해독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value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E8F030-1202-FC41-8584-6C9CDDF3EE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42" y="4712961"/>
            <a:ext cx="7413171" cy="9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5518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var -&gt; const, let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사용을 통한 변수 오염방지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432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ES6 JAVASCRIPT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4867427" y="1390449"/>
            <a:ext cx="684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ECMAScript2015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최신버전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7A02B-5CA3-A844-ADEC-A5AABE3D6C36}"/>
              </a:ext>
            </a:extLst>
          </p:cNvPr>
          <p:cNvSpPr txBox="1"/>
          <p:nvPr/>
        </p:nvSpPr>
        <p:spPr>
          <a:xfrm>
            <a:off x="1081300" y="4316959"/>
            <a:ext cx="9505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map, filter, foreach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등을 통한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반복구문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간소화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화살표 함수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템플릿 스트링 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9B39A85-C97D-7843-B4DD-C7DEB70D2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95" y="4832935"/>
            <a:ext cx="7010400" cy="1727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18958E-B10E-8244-83D0-E38F574C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372" y="2959589"/>
            <a:ext cx="1079368" cy="4001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B91F9A-20EC-0E4C-8EF2-C072C91A1F2A}"/>
              </a:ext>
            </a:extLst>
          </p:cNvPr>
          <p:cNvSpPr txBox="1"/>
          <p:nvPr/>
        </p:nvSpPr>
        <p:spPr>
          <a:xfrm>
            <a:off x="1131262" y="2533438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let :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값이 변경되어야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할때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502A4-C69A-3444-B112-93CA396A71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372" y="3271206"/>
            <a:ext cx="4169519" cy="10800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79CCD6-896D-6B42-8CCF-534FDAFFAF7F}"/>
              </a:ext>
            </a:extLst>
          </p:cNvPr>
          <p:cNvSpPr txBox="1"/>
          <p:nvPr/>
        </p:nvSpPr>
        <p:spPr>
          <a:xfrm>
            <a:off x="5495105" y="2551824"/>
            <a:ext cx="5899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const : function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내에 한번 선언 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값변경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불가</a:t>
            </a:r>
          </a:p>
        </p:txBody>
      </p:sp>
    </p:spTree>
    <p:extLst>
      <p:ext uri="{BB962C8B-B14F-4D97-AF65-F5344CB8AC3E}">
        <p14:creationId xmlns:p14="http://schemas.microsoft.com/office/powerpoint/2010/main" val="178085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09491" y="2119782"/>
            <a:ext cx="811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Promise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 타입을 통한 </a:t>
            </a:r>
            <a:r>
              <a:rPr lang="ko-KR" altLang="en-US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기능구현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(AJAX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구현을 위한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Fetch API)</a:t>
            </a:r>
            <a:endParaRPr lang="ko-KR" altLang="en-US" sz="20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4328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ES6 JAVASCRIPT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4867427" y="1390449"/>
            <a:ext cx="684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ECMAScript2015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최신버전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1D45CB-45F0-5A42-BEF4-D6116C25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195" y="2723049"/>
            <a:ext cx="4678134" cy="31806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BB9028-5381-534E-9982-F0EA0C1F2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523" y="2721188"/>
            <a:ext cx="3661543" cy="367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3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247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NODE.JS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2970737" y="1372093"/>
            <a:ext cx="8935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Javascript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언어로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Back-end 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구현이 가능한 </a:t>
            </a:r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Runtime Env.</a:t>
            </a:r>
            <a:endParaRPr lang="ko-KR" altLang="en-US" sz="24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6634305" y="1876136"/>
            <a:ext cx="4630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package.json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 </a:t>
            </a:r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dependency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A78B34-5757-8745-B8CE-872202DD0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162" y="2356488"/>
            <a:ext cx="5035314" cy="41479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147038-C934-AF4D-B11B-868966D41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4305" y="2318624"/>
            <a:ext cx="4752531" cy="41858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DF66ED-8B46-E643-BADB-EC1BA4563A6F}"/>
              </a:ext>
            </a:extLst>
          </p:cNvPr>
          <p:cNvSpPr txBox="1"/>
          <p:nvPr/>
        </p:nvSpPr>
        <p:spPr>
          <a:xfrm>
            <a:off x="1138522" y="1913481"/>
            <a:ext cx="3732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 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객체를 통한 서버 오픈</a:t>
            </a:r>
          </a:p>
        </p:txBody>
      </p:sp>
    </p:spTree>
    <p:extLst>
      <p:ext uri="{BB962C8B-B14F-4D97-AF65-F5344CB8AC3E}">
        <p14:creationId xmlns:p14="http://schemas.microsoft.com/office/powerpoint/2010/main" val="9889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5400000" flipH="1" flipV="1">
            <a:off x="9623944" y="4304103"/>
            <a:ext cx="1250615" cy="364762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 rot="16200000" flipV="1">
            <a:off x="1326965" y="4304105"/>
            <a:ext cx="1250614" cy="36476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16455" r="84571" b="27953"/>
          <a:stretch/>
        </p:blipFill>
        <p:spPr>
          <a:xfrm>
            <a:off x="1038655" y="1680875"/>
            <a:ext cx="1003901" cy="191153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1895781" y="2307326"/>
            <a:ext cx="561975" cy="561975"/>
          </a:xfrm>
          <a:prstGeom prst="ellipse">
            <a:avLst/>
          </a:prstGeom>
          <a:solidFill>
            <a:srgbClr val="B2B3B6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91699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61687" y="3690826"/>
            <a:ext cx="182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B2B3B6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endParaRPr lang="en-US" altLang="ko-KR" sz="2000" dirty="0">
              <a:solidFill>
                <a:srgbClr val="B2B3B6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1643606" y="3389440"/>
            <a:ext cx="1062242" cy="0"/>
          </a:xfrm>
          <a:prstGeom prst="line">
            <a:avLst/>
          </a:prstGeom>
          <a:ln w="19050">
            <a:solidFill>
              <a:srgbClr val="B2B3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3" t="13553" r="83714" b="28811"/>
          <a:stretch/>
        </p:blipFill>
        <p:spPr>
          <a:xfrm>
            <a:off x="3623091" y="1587821"/>
            <a:ext cx="1120794" cy="1987175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535751" y="2307326"/>
            <a:ext cx="561975" cy="561975"/>
          </a:xfrm>
          <a:prstGeom prst="ellipse">
            <a:avLst/>
          </a:prstGeom>
          <a:solidFill>
            <a:srgbClr val="6D6E7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535751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1029" y="3690826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설계</a:t>
            </a:r>
            <a:endParaRPr lang="en-US" altLang="ko-KR" sz="20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285616" y="3389440"/>
            <a:ext cx="1062242" cy="0"/>
          </a:xfrm>
          <a:prstGeom prst="line">
            <a:avLst/>
          </a:prstGeom>
          <a:ln w="1905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53251" y="3690826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endParaRPr lang="en-US" altLang="ko-KR" sz="20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6" t="16045" r="64322" b="28911"/>
          <a:stretch/>
        </p:blipFill>
        <p:spPr>
          <a:xfrm>
            <a:off x="6290843" y="1668499"/>
            <a:ext cx="1072662" cy="189778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7201848" y="2307326"/>
            <a:ext cx="561975" cy="561975"/>
          </a:xfrm>
          <a:prstGeom prst="ellipse">
            <a:avLst/>
          </a:prstGeom>
          <a:solidFill>
            <a:srgbClr val="C61A4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197221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6949128" y="3389440"/>
            <a:ext cx="1062242" cy="0"/>
          </a:xfrm>
          <a:prstGeom prst="line">
            <a:avLst/>
          </a:prstGeom>
          <a:ln w="19050">
            <a:solidFill>
              <a:srgbClr val="C61A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00" t="13952" r="24357" b="28810"/>
          <a:stretch/>
        </p:blipFill>
        <p:spPr>
          <a:xfrm>
            <a:off x="8956337" y="1601572"/>
            <a:ext cx="1024530" cy="197342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9842362" y="2307326"/>
            <a:ext cx="561975" cy="561975"/>
          </a:xfrm>
          <a:prstGeom prst="ellipse">
            <a:avLst/>
          </a:prstGeom>
          <a:solidFill>
            <a:srgbClr val="CF9C51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9841817" y="2396967"/>
            <a:ext cx="566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99346" y="3686472"/>
            <a:ext cx="205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CF9C5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마무리</a:t>
            </a:r>
            <a:endParaRPr lang="en-US" altLang="ko-KR" sz="2000" dirty="0">
              <a:solidFill>
                <a:srgbClr val="CF9C5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9595224" y="3389440"/>
            <a:ext cx="1062242" cy="0"/>
          </a:xfrm>
          <a:prstGeom prst="line">
            <a:avLst/>
          </a:prstGeom>
          <a:ln w="19050">
            <a:solidFill>
              <a:srgbClr val="CF9C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10845" y="555195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CONTENTS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50171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기획의도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50171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유사 사이트 분석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92181" y="4967850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데이터베이스 설계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85916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 및 개발 환경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01997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주요기능 소개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01997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시연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27909" y="437788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Q &amp; 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27909" y="4962856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소감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5637" y="5543293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팀원 소개 </a:t>
            </a:r>
            <a:r>
              <a:rPr lang="ko-KR" altLang="en-US" sz="160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역할 </a:t>
            </a:r>
            <a:r>
              <a:rPr lang="ko-KR" altLang="en-US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분담</a:t>
            </a:r>
            <a:endParaRPr lang="en-US" altLang="ko-KR" sz="1600" dirty="0">
              <a:solidFill>
                <a:srgbClr val="6D6E7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6084" y="5548252"/>
            <a:ext cx="20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0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72636C-9488-2342-AC27-DE1DEE246208}"/>
              </a:ext>
            </a:extLst>
          </p:cNvPr>
          <p:cNvSpPr txBox="1"/>
          <p:nvPr/>
        </p:nvSpPr>
        <p:spPr>
          <a:xfrm>
            <a:off x="671903" y="1241464"/>
            <a:ext cx="268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SOCKET.IO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5AB95F-BB6D-7C40-B3F3-133C6FB7CBCE}"/>
              </a:ext>
            </a:extLst>
          </p:cNvPr>
          <p:cNvSpPr txBox="1"/>
          <p:nvPr/>
        </p:nvSpPr>
        <p:spPr>
          <a:xfrm>
            <a:off x="3333786" y="1341126"/>
            <a:ext cx="851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en-US" altLang="ko-KR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node.js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 실시간 </a:t>
            </a:r>
            <a:r>
              <a:rPr lang="ko-KR" altLang="en-US" sz="24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소켓통신을</a:t>
            </a:r>
            <a:r>
              <a:rPr lang="ko-KR" altLang="en-US" sz="24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가능하게 하는 라이브러리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DBA326-F6CC-1D40-922B-00945C439FC4}"/>
              </a:ext>
            </a:extLst>
          </p:cNvPr>
          <p:cNvSpPr txBox="1"/>
          <p:nvPr/>
        </p:nvSpPr>
        <p:spPr>
          <a:xfrm>
            <a:off x="7367529" y="1897556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실제 구현 상태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F66ED-8B46-E643-BADB-EC1BA4563A6F}"/>
              </a:ext>
            </a:extLst>
          </p:cNvPr>
          <p:cNvSpPr txBox="1"/>
          <p:nvPr/>
        </p:nvSpPr>
        <p:spPr>
          <a:xfrm>
            <a:off x="1196572" y="1902169"/>
            <a:ext cx="5215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Server</a:t>
            </a:r>
            <a:r>
              <a:rPr lang="ko-KR" altLang="en-US" sz="2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에서 실시간으로 데이터를 주고받음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6712AA-3A7B-6244-9DAB-E496863B9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25" y="2325521"/>
            <a:ext cx="3759763" cy="3775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B808C9-17DA-214C-BF91-91FAFE80C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0173" y="2397044"/>
            <a:ext cx="2777174" cy="207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2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115670"/>
            <a:ext cx="4921513" cy="4437529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V="1">
            <a:off x="6176682" y="2108760"/>
            <a:ext cx="5400675" cy="1921450"/>
          </a:xfrm>
          <a:prstGeom prst="snip1Rect">
            <a:avLst>
              <a:gd name="adj" fmla="val 45319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378669" y="3589194"/>
            <a:ext cx="1515355" cy="1050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64848" y="5625044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일간 쿠키 값 을 보관하여 아이디 저장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497246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555136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613026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429312" y="6071073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878169" y="1252222"/>
            <a:ext cx="3203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LOGIN FORM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241464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2" y="2093712"/>
            <a:ext cx="5338320" cy="4459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848" y="2093712"/>
            <a:ext cx="5787617" cy="347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한쪽 모서리가 잘린 사각형 58"/>
          <p:cNvSpPr/>
          <p:nvPr/>
        </p:nvSpPr>
        <p:spPr>
          <a:xfrm flipV="1">
            <a:off x="547054" y="1409251"/>
            <a:ext cx="3910202" cy="4866123"/>
          </a:xfrm>
          <a:prstGeom prst="snip1Rect">
            <a:avLst>
              <a:gd name="adj" fmla="val 2309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flipV="1">
            <a:off x="5465996" y="4862456"/>
            <a:ext cx="3552457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45856" y="4360830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943213" y="135083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75587" y="1340079"/>
            <a:ext cx="344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 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45855" y="4371308"/>
            <a:ext cx="392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가능하다는 창 발생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(Status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변경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 flipV="1">
            <a:off x="5465996" y="2794190"/>
            <a:ext cx="6272728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445856" y="2292563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45856" y="2303041"/>
            <a:ext cx="370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가입 버튼을 누른 후 이메일로 가서 확인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05" name="타원 104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276955" y="523086"/>
            <a:ext cx="482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3277455" y="5769310"/>
            <a:ext cx="1515355" cy="105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0" y="1145788"/>
            <a:ext cx="4405598" cy="54487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6" y="2755062"/>
            <a:ext cx="2613415" cy="14636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296" y="2782052"/>
            <a:ext cx="3616428" cy="14125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7" y="4730819"/>
            <a:ext cx="3922262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0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6096002" y="2194119"/>
            <a:ext cx="8963" cy="4050032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직사각형 17"/>
          <p:cNvSpPr/>
          <p:nvPr/>
        </p:nvSpPr>
        <p:spPr>
          <a:xfrm>
            <a:off x="7152175" y="2041449"/>
            <a:ext cx="298992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Root-contex.xml bean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등록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757016" y="4420113"/>
            <a:ext cx="340509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MailUtils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TempKey</a:t>
            </a:r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클래스 작성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 flipV="1">
            <a:off x="831809" y="4371423"/>
            <a:ext cx="10562332" cy="2"/>
          </a:xfrm>
          <a:prstGeom prst="straightConnector1">
            <a:avLst/>
          </a:prstGeom>
          <a:solidFill>
            <a:schemeClr val="bg1">
              <a:alpha val="88000"/>
            </a:schemeClr>
          </a:solidFill>
          <a:ln w="22225">
            <a:solidFill>
              <a:srgbClr val="C61A41"/>
            </a:solidFill>
            <a:prstDash val="sys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직사각형 31"/>
          <p:cNvSpPr/>
          <p:nvPr/>
        </p:nvSpPr>
        <p:spPr>
          <a:xfrm>
            <a:off x="2350400" y="2041449"/>
            <a:ext cx="157286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Pom.xml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추가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7353601" y="4371423"/>
            <a:ext cx="250877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Service </a:t>
            </a:r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메일 내용 작성</a:t>
            </a:r>
            <a:endParaRPr lang="ko-KR" altLang="en-US" dirty="0"/>
          </a:p>
        </p:txBody>
      </p:sp>
      <p:grpSp>
        <p:nvGrpSpPr>
          <p:cNvPr id="106" name="그룹 10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14" name="타원 113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1276955" y="523086"/>
            <a:ext cx="5466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003663" y="1297047"/>
            <a:ext cx="443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회원가입 인증 메일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71903" y="1286289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" y="2405805"/>
            <a:ext cx="4885771" cy="18585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7" y="2383258"/>
            <a:ext cx="4554069" cy="18520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9" y="4863559"/>
            <a:ext cx="2286450" cy="8083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79" y="4844770"/>
            <a:ext cx="2672545" cy="84589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879" y="5866802"/>
            <a:ext cx="2672545" cy="2972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7" y="4684113"/>
            <a:ext cx="5090084" cy="156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1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한쪽 모서리가 잘린 사각형 58"/>
          <p:cNvSpPr/>
          <p:nvPr/>
        </p:nvSpPr>
        <p:spPr>
          <a:xfrm flipV="1">
            <a:off x="547054" y="1409251"/>
            <a:ext cx="3910202" cy="4866123"/>
          </a:xfrm>
          <a:prstGeom prst="snip1Rect">
            <a:avLst>
              <a:gd name="adj" fmla="val 2309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 flipV="1">
            <a:off x="5465996" y="4862456"/>
            <a:ext cx="3552457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45855" y="4360830"/>
            <a:ext cx="4011909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8943213" y="1350837"/>
            <a:ext cx="3084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비밀번호 찾기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575587" y="1340079"/>
            <a:ext cx="344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 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45855" y="4371308"/>
            <a:ext cx="4168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 메일로 접속 후 비밀번호 확인 후 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로그인ㄴ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 flipV="1">
            <a:off x="5465996" y="2794189"/>
            <a:ext cx="3821756" cy="1400397"/>
          </a:xfrm>
          <a:prstGeom prst="rect">
            <a:avLst/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5445856" y="2292563"/>
            <a:ext cx="3841896" cy="359511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45856" y="2303041"/>
            <a:ext cx="3702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임시비밀번호 발생 창 발생</a:t>
            </a:r>
            <a:endParaRPr lang="en-US" altLang="ko-KR" sz="1600" dirty="0">
              <a:solidFill>
                <a:srgbClr val="C61A4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4" name="그룹 103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105" name="타원 104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1276955" y="523086"/>
            <a:ext cx="4828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3277455" y="5769310"/>
            <a:ext cx="1515355" cy="10507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3" y="1578049"/>
            <a:ext cx="3675529" cy="45089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55" y="2755062"/>
            <a:ext cx="3913298" cy="14395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842" y="4730819"/>
            <a:ext cx="4723623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7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115670"/>
            <a:ext cx="4921513" cy="4437529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4848" y="3401799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자기소개 수정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3358820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3937719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4516617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4899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기능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주요기능 소개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78169" y="1252222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Mypage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241464"/>
            <a:ext cx="3313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Codehappy</a:t>
            </a:r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_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16" y="2015442"/>
            <a:ext cx="4954482" cy="460947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429312" y="6071073"/>
            <a:ext cx="1515355" cy="1050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1743" y="282805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닉네임 변경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4849" y="399347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비밀번호 수정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093977" y="5099321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6064848" y="4576174"/>
            <a:ext cx="500299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 탈퇴 가능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076049" y="5673069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TextBox 27"/>
          <p:cNvSpPr txBox="1"/>
          <p:nvPr/>
        </p:nvSpPr>
        <p:spPr>
          <a:xfrm>
            <a:off x="6046920" y="5149922"/>
            <a:ext cx="5002999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본인 작성 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작성 댓글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찜 목록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77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8" name="타원 3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276956" y="523086"/>
            <a:ext cx="1826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소감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6"/>
          <a:stretch/>
        </p:blipFill>
        <p:spPr>
          <a:xfrm>
            <a:off x="3010731" y="3007879"/>
            <a:ext cx="1569750" cy="1092844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73"/>
          <a:stretch/>
        </p:blipFill>
        <p:spPr>
          <a:xfrm>
            <a:off x="737690" y="3087527"/>
            <a:ext cx="1937660" cy="109842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0048" y="4352671"/>
            <a:ext cx="1612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89136" y="4352671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59"/>
          <a:stretch/>
        </p:blipFill>
        <p:spPr>
          <a:xfrm>
            <a:off x="9799658" y="3024281"/>
            <a:ext cx="1456924" cy="105659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22"/>
          <a:stretch/>
        </p:blipFill>
        <p:spPr>
          <a:xfrm>
            <a:off x="7818138" y="3008821"/>
            <a:ext cx="1245989" cy="109190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634663" y="4352671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721649" y="4294345"/>
            <a:ext cx="1612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이곳에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텍스트 입력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71903" y="1384904"/>
            <a:ext cx="533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Final Project </a:t>
            </a:r>
            <a:r>
              <a:rPr lang="ko-KR" altLang="en-US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마치며</a:t>
            </a:r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...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1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>
            <a:off x="9921178" y="142875"/>
            <a:ext cx="2166047" cy="66675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74" b="62540"/>
          <a:stretch/>
        </p:blipFill>
        <p:spPr>
          <a:xfrm>
            <a:off x="127000" y="6350"/>
            <a:ext cx="2309949" cy="67373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4171950" y="4599813"/>
            <a:ext cx="384810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52950" y="5160754"/>
            <a:ext cx="308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Code happy </a:t>
            </a:r>
            <a:r>
              <a:rPr lang="ko-KR" altLang="en-US" sz="2000" dirty="0">
                <a:solidFill>
                  <a:srgbClr val="C61A4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개발자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95625" y="5834838"/>
            <a:ext cx="6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By [ </a:t>
            </a:r>
            <a:r>
              <a:rPr lang="ko-KR" altLang="en-US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 옥 철 </a:t>
            </a:r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</a:t>
            </a:r>
            <a:r>
              <a:rPr lang="ko-KR" altLang="en-US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윤 희 석 </a:t>
            </a:r>
            <a:r>
              <a:rPr lang="en-US" altLang="ko-KR" b="1" dirty="0">
                <a:solidFill>
                  <a:srgbClr val="6D6E7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87703" y="1952716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감사합니다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54263" y="3251333"/>
            <a:ext cx="1683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Q&amp;A</a:t>
            </a:r>
            <a:endParaRPr lang="ko-KR" altLang="en-US" sz="4400" spc="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12" y="840046"/>
            <a:ext cx="3600000" cy="5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373405"/>
            <a:ext cx="4921513" cy="3756858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V="1">
            <a:off x="6095999" y="2373404"/>
            <a:ext cx="5400675" cy="1921450"/>
          </a:xfrm>
          <a:prstGeom prst="snip1Rect">
            <a:avLst>
              <a:gd name="adj" fmla="val 45319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310170" y="3838784"/>
            <a:ext cx="1515355" cy="10507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064848" y="448652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코드를 작성하다가 잠깐 멈칫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하신 적 있지 않으십니까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497246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555136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613026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380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45853" y="5689311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93430" y="1368767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</a:t>
            </a:r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 </a:t>
            </a:r>
            <a:r>
              <a:rPr lang="ko-KR" altLang="en-US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어렵다</a:t>
            </a:r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358009"/>
            <a:ext cx="22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Coding..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0" name="Picture 2" descr="개발자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9" y="2872567"/>
            <a:ext cx="4249271" cy="275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824" y="2593994"/>
            <a:ext cx="4376709" cy="15378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91738" y="5105094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혹은 기능 구현을 하기 위하여 머리를 싸매고 몇일 동안을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91737" y="568780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시간을 보내며 풀리지 않는 고민을 해보신 적이 있으십니까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8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한쪽 모서리가 잘린 사각형 1"/>
          <p:cNvSpPr/>
          <p:nvPr/>
        </p:nvSpPr>
        <p:spPr>
          <a:xfrm flipV="1">
            <a:off x="764111" y="2373405"/>
            <a:ext cx="4921513" cy="3756858"/>
          </a:xfrm>
          <a:prstGeom prst="snip1Rect">
            <a:avLst>
              <a:gd name="adj" fmla="val 20784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10764533" y="3706456"/>
            <a:ext cx="425344" cy="42534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064848" y="2693588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자꾸 에러가 생기는 코드들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물어보고 싶다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093978" y="3179526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093978" y="3758425"/>
            <a:ext cx="5402696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093978" y="4337323"/>
            <a:ext cx="5402697" cy="0"/>
          </a:xfrm>
          <a:prstGeom prst="line">
            <a:avLst/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2" name="그룹 41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43" name="타원 4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76956" y="523086"/>
            <a:ext cx="380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45853" y="5689311"/>
            <a:ext cx="1515355" cy="10507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93430" y="1368767"/>
            <a:ext cx="379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is not difficult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1903" y="1358009"/>
            <a:ext cx="22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Coding..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1738" y="3312154"/>
            <a:ext cx="582235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코딩이 재미있는데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~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어디 내가 알고있는 지식을 공유할 곳이 없을까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?”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1737" y="3894860"/>
            <a:ext cx="5002999" cy="443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다른 개발자들은 어떤지 궁금하다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소통하고 싶다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!! ”</a:t>
            </a:r>
          </a:p>
        </p:txBody>
      </p:sp>
      <p:pic>
        <p:nvPicPr>
          <p:cNvPr id="24" name="Picture 2" descr="code difficult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4550" y="2647785"/>
            <a:ext cx="4390907" cy="2892782"/>
          </a:xfrm>
          <a:prstGeom prst="rect">
            <a:avLst/>
          </a:prstGeom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한쪽 모서리가 잘린 사각형 77"/>
          <p:cNvSpPr/>
          <p:nvPr/>
        </p:nvSpPr>
        <p:spPr>
          <a:xfrm flipV="1">
            <a:off x="766946" y="2241548"/>
            <a:ext cx="4791172" cy="3890365"/>
          </a:xfrm>
          <a:prstGeom prst="snip1Rect">
            <a:avLst>
              <a:gd name="adj" fmla="val 19931"/>
            </a:avLst>
          </a:prstGeom>
          <a:noFill/>
          <a:ln w="19050">
            <a:solidFill>
              <a:srgbClr val="C61A4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953493" y="2049211"/>
            <a:ext cx="260489" cy="755675"/>
            <a:chOff x="2896870" y="1358903"/>
            <a:chExt cx="456374" cy="755675"/>
          </a:xfrm>
        </p:grpSpPr>
        <p:sp>
          <p:nvSpPr>
            <p:cNvPr id="82" name="직각 삼각형 81"/>
            <p:cNvSpPr/>
            <p:nvPr/>
          </p:nvSpPr>
          <p:spPr>
            <a:xfrm>
              <a:off x="3235610" y="1358903"/>
              <a:ext cx="117634" cy="195207"/>
            </a:xfrm>
            <a:prstGeom prst="rtTriangle">
              <a:avLst/>
            </a:prstGeom>
            <a:solidFill>
              <a:srgbClr val="7A1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오각형 80"/>
            <p:cNvSpPr/>
            <p:nvPr/>
          </p:nvSpPr>
          <p:spPr>
            <a:xfrm rot="5400000">
              <a:off x="2690593" y="1565180"/>
              <a:ext cx="755675" cy="343122"/>
            </a:xfrm>
            <a:prstGeom prst="homePlate">
              <a:avLst/>
            </a:prstGeom>
            <a:solidFill>
              <a:srgbClr val="C61A41"/>
            </a:solidFill>
            <a:ln>
              <a:noFill/>
            </a:ln>
            <a:effectLst>
              <a:outerShdw blurRad="12700" dist="38100" dir="2700000" sx="97000" sy="97000" algn="tl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848454" y="2766438"/>
            <a:ext cx="3411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err="1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개발자들이여</a:t>
            </a:r>
            <a:r>
              <a:rPr lang="en-US" altLang="ko-KR" sz="40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endParaRPr lang="ko-KR" altLang="en-US" sz="40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269507" y="2755680"/>
            <a:ext cx="2410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소통하라</a:t>
            </a:r>
            <a:r>
              <a:rPr lang="en-US" altLang="ko-KR" sz="40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endParaRPr lang="ko-KR" altLang="en-US" sz="40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925543" y="3685106"/>
            <a:ext cx="5002999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해결하지 못하고 있는 오류 함께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해결해보기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코드에 대한 좋은 방향으로의 토론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유능한 개발자의 코딩 지식 공유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285750" indent="-285750">
              <a:lnSpc>
                <a:spcPct val="16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IT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트렌드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공유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83" name="타원 82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1276955" y="523086"/>
            <a:ext cx="4121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기획의도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633242" y="5687482"/>
            <a:ext cx="1091293" cy="13257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2918945" y="1368767"/>
            <a:ext cx="4038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C61A4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Communication</a:t>
            </a:r>
            <a:endParaRPr lang="ko-KR" altLang="en-US" sz="3600" dirty="0">
              <a:solidFill>
                <a:srgbClr val="C61A4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1903" y="135800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Coding = 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24" name="Picture 2" descr="개발자 커뮤니티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84" y="2755679"/>
            <a:ext cx="4460506" cy="28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4"/>
          <p:cNvSpPr/>
          <p:nvPr/>
        </p:nvSpPr>
        <p:spPr>
          <a:xfrm>
            <a:off x="1298822" y="5660018"/>
            <a:ext cx="9766987" cy="369866"/>
          </a:xfrm>
          <a:custGeom>
            <a:avLst/>
            <a:gdLst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2925 w 5476399"/>
              <a:gd name="connsiteY0" fmla="*/ 114449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925 w 5476399"/>
              <a:gd name="connsiteY9" fmla="*/ 114449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38669 w 5476399"/>
              <a:gd name="connsiteY9" fmla="*/ 145405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70169 w 5476399"/>
              <a:gd name="connsiteY8" fmla="*/ 563391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170309 w 5408039"/>
              <a:gd name="connsiteY0" fmla="*/ 145405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70309 w 5408039"/>
              <a:gd name="connsiteY10" fmla="*/ 145405 h 686682"/>
              <a:gd name="connsiteX0" fmla="*/ 146575 w 5408039"/>
              <a:gd name="connsiteY0" fmla="*/ 79090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44070 w 5408039"/>
              <a:gd name="connsiteY1" fmla="*/ 24837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62529 w 5408039"/>
              <a:gd name="connsiteY1" fmla="*/ 7153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8039" h="686682">
                <a:moveTo>
                  <a:pt x="146575" y="79090"/>
                </a:moveTo>
                <a:cubicBezTo>
                  <a:pt x="146575" y="15882"/>
                  <a:pt x="123133" y="78591"/>
                  <a:pt x="162529" y="7153"/>
                </a:cubicBezTo>
                <a:lnTo>
                  <a:pt x="315023" y="574"/>
                </a:lnTo>
                <a:lnTo>
                  <a:pt x="5293590" y="0"/>
                </a:lnTo>
                <a:cubicBezTo>
                  <a:pt x="5356798" y="0"/>
                  <a:pt x="5408039" y="51241"/>
                  <a:pt x="5408039" y="114449"/>
                </a:cubicBezTo>
                <a:lnTo>
                  <a:pt x="5408039" y="572233"/>
                </a:lnTo>
                <a:cubicBezTo>
                  <a:pt x="5408039" y="635441"/>
                  <a:pt x="5356798" y="686682"/>
                  <a:pt x="5293590" y="686682"/>
                </a:cubicBezTo>
                <a:lnTo>
                  <a:pt x="49014" y="686682"/>
                </a:lnTo>
                <a:cubicBezTo>
                  <a:pt x="-14194" y="686682"/>
                  <a:pt x="1809" y="626599"/>
                  <a:pt x="1809" y="563391"/>
                </a:cubicBezTo>
                <a:lnTo>
                  <a:pt x="34484" y="437016"/>
                </a:lnTo>
                <a:lnTo>
                  <a:pt x="146575" y="790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/>
          <p:cNvSpPr/>
          <p:nvPr/>
        </p:nvSpPr>
        <p:spPr>
          <a:xfrm>
            <a:off x="2088777" y="5691330"/>
            <a:ext cx="85702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 세계 개발자들의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No.1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소통 창구로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위주로 운영되는 사이트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1" y="5578889"/>
            <a:ext cx="500544" cy="50054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5123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사이트 분석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1902" y="1358009"/>
            <a:ext cx="1121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Stackoverflow</a:t>
            </a:r>
            <a:endParaRPr lang="en-US" altLang="ko-KR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http://www.stackoverflow.com)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2965" y="2639467"/>
            <a:ext cx="9126070" cy="2846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54"/>
          <p:cNvSpPr/>
          <p:nvPr/>
        </p:nvSpPr>
        <p:spPr>
          <a:xfrm>
            <a:off x="1298822" y="5660018"/>
            <a:ext cx="9766987" cy="369866"/>
          </a:xfrm>
          <a:custGeom>
            <a:avLst/>
            <a:gdLst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0 w 5473474"/>
              <a:gd name="connsiteY0" fmla="*/ 114449 h 686682"/>
              <a:gd name="connsiteX1" fmla="*/ 114449 w 5473474"/>
              <a:gd name="connsiteY1" fmla="*/ 0 h 686682"/>
              <a:gd name="connsiteX2" fmla="*/ 5359025 w 5473474"/>
              <a:gd name="connsiteY2" fmla="*/ 0 h 686682"/>
              <a:gd name="connsiteX3" fmla="*/ 5473474 w 5473474"/>
              <a:gd name="connsiteY3" fmla="*/ 114449 h 686682"/>
              <a:gd name="connsiteX4" fmla="*/ 5473474 w 5473474"/>
              <a:gd name="connsiteY4" fmla="*/ 572233 h 686682"/>
              <a:gd name="connsiteX5" fmla="*/ 5359025 w 5473474"/>
              <a:gd name="connsiteY5" fmla="*/ 686682 h 686682"/>
              <a:gd name="connsiteX6" fmla="*/ 114449 w 5473474"/>
              <a:gd name="connsiteY6" fmla="*/ 686682 h 686682"/>
              <a:gd name="connsiteX7" fmla="*/ 0 w 5473474"/>
              <a:gd name="connsiteY7" fmla="*/ 572233 h 686682"/>
              <a:gd name="connsiteX8" fmla="*/ 0 w 5473474"/>
              <a:gd name="connsiteY8" fmla="*/ 114449 h 686682"/>
              <a:gd name="connsiteX0" fmla="*/ 2925 w 5476399"/>
              <a:gd name="connsiteY0" fmla="*/ 114449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925 w 5476399"/>
              <a:gd name="connsiteY9" fmla="*/ 114449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5361950 w 5476399"/>
              <a:gd name="connsiteY2" fmla="*/ 0 h 686682"/>
              <a:gd name="connsiteX3" fmla="*/ 5476399 w 5476399"/>
              <a:gd name="connsiteY3" fmla="*/ 114449 h 686682"/>
              <a:gd name="connsiteX4" fmla="*/ 5476399 w 5476399"/>
              <a:gd name="connsiteY4" fmla="*/ 572233 h 686682"/>
              <a:gd name="connsiteX5" fmla="*/ 5361950 w 5476399"/>
              <a:gd name="connsiteY5" fmla="*/ 686682 h 686682"/>
              <a:gd name="connsiteX6" fmla="*/ 117374 w 5476399"/>
              <a:gd name="connsiteY6" fmla="*/ 686682 h 686682"/>
              <a:gd name="connsiteX7" fmla="*/ 2925 w 5476399"/>
              <a:gd name="connsiteY7" fmla="*/ 572233 h 686682"/>
              <a:gd name="connsiteX8" fmla="*/ 0 w 5476399"/>
              <a:gd name="connsiteY8" fmla="*/ 414911 h 686682"/>
              <a:gd name="connsiteX9" fmla="*/ 238669 w 5476399"/>
              <a:gd name="connsiteY9" fmla="*/ 145405 h 686682"/>
              <a:gd name="connsiteX0" fmla="*/ 238669 w 5476399"/>
              <a:gd name="connsiteY0" fmla="*/ 145405 h 686682"/>
              <a:gd name="connsiteX1" fmla="*/ 117374 w 5476399"/>
              <a:gd name="connsiteY1" fmla="*/ 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2925 w 5476399"/>
              <a:gd name="connsiteY8" fmla="*/ 572233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238669 w 5476399"/>
              <a:gd name="connsiteY0" fmla="*/ 145405 h 686682"/>
              <a:gd name="connsiteX1" fmla="*/ 312637 w 5476399"/>
              <a:gd name="connsiteY1" fmla="*/ 38100 h 686682"/>
              <a:gd name="connsiteX2" fmla="*/ 383383 w 5476399"/>
              <a:gd name="connsiteY2" fmla="*/ 574 h 686682"/>
              <a:gd name="connsiteX3" fmla="*/ 5361950 w 5476399"/>
              <a:gd name="connsiteY3" fmla="*/ 0 h 686682"/>
              <a:gd name="connsiteX4" fmla="*/ 5476399 w 5476399"/>
              <a:gd name="connsiteY4" fmla="*/ 114449 h 686682"/>
              <a:gd name="connsiteX5" fmla="*/ 5476399 w 5476399"/>
              <a:gd name="connsiteY5" fmla="*/ 572233 h 686682"/>
              <a:gd name="connsiteX6" fmla="*/ 5361950 w 5476399"/>
              <a:gd name="connsiteY6" fmla="*/ 686682 h 686682"/>
              <a:gd name="connsiteX7" fmla="*/ 117374 w 5476399"/>
              <a:gd name="connsiteY7" fmla="*/ 686682 h 686682"/>
              <a:gd name="connsiteX8" fmla="*/ 70169 w 5476399"/>
              <a:gd name="connsiteY8" fmla="*/ 563391 h 686682"/>
              <a:gd name="connsiteX9" fmla="*/ 0 w 5476399"/>
              <a:gd name="connsiteY9" fmla="*/ 414911 h 686682"/>
              <a:gd name="connsiteX10" fmla="*/ 238669 w 5476399"/>
              <a:gd name="connsiteY10" fmla="*/ 145405 h 686682"/>
              <a:gd name="connsiteX0" fmla="*/ 170309 w 5408039"/>
              <a:gd name="connsiteY0" fmla="*/ 145405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70309 w 5408039"/>
              <a:gd name="connsiteY10" fmla="*/ 145405 h 686682"/>
              <a:gd name="connsiteX0" fmla="*/ 146575 w 5408039"/>
              <a:gd name="connsiteY0" fmla="*/ 79090 h 686682"/>
              <a:gd name="connsiteX1" fmla="*/ 244277 w 5408039"/>
              <a:gd name="connsiteY1" fmla="*/ 38100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44070 w 5408039"/>
              <a:gd name="connsiteY1" fmla="*/ 24837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  <a:gd name="connsiteX0" fmla="*/ 146575 w 5408039"/>
              <a:gd name="connsiteY0" fmla="*/ 79090 h 686682"/>
              <a:gd name="connsiteX1" fmla="*/ 162529 w 5408039"/>
              <a:gd name="connsiteY1" fmla="*/ 7153 h 686682"/>
              <a:gd name="connsiteX2" fmla="*/ 315023 w 5408039"/>
              <a:gd name="connsiteY2" fmla="*/ 574 h 686682"/>
              <a:gd name="connsiteX3" fmla="*/ 5293590 w 5408039"/>
              <a:gd name="connsiteY3" fmla="*/ 0 h 686682"/>
              <a:gd name="connsiteX4" fmla="*/ 5408039 w 5408039"/>
              <a:gd name="connsiteY4" fmla="*/ 114449 h 686682"/>
              <a:gd name="connsiteX5" fmla="*/ 5408039 w 5408039"/>
              <a:gd name="connsiteY5" fmla="*/ 572233 h 686682"/>
              <a:gd name="connsiteX6" fmla="*/ 5293590 w 5408039"/>
              <a:gd name="connsiteY6" fmla="*/ 686682 h 686682"/>
              <a:gd name="connsiteX7" fmla="*/ 49014 w 5408039"/>
              <a:gd name="connsiteY7" fmla="*/ 686682 h 686682"/>
              <a:gd name="connsiteX8" fmla="*/ 1809 w 5408039"/>
              <a:gd name="connsiteY8" fmla="*/ 563391 h 686682"/>
              <a:gd name="connsiteX9" fmla="*/ 34484 w 5408039"/>
              <a:gd name="connsiteY9" fmla="*/ 437016 h 686682"/>
              <a:gd name="connsiteX10" fmla="*/ 146575 w 5408039"/>
              <a:gd name="connsiteY10" fmla="*/ 79090 h 686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08039" h="686682">
                <a:moveTo>
                  <a:pt x="146575" y="79090"/>
                </a:moveTo>
                <a:cubicBezTo>
                  <a:pt x="146575" y="15882"/>
                  <a:pt x="123133" y="78591"/>
                  <a:pt x="162529" y="7153"/>
                </a:cubicBezTo>
                <a:lnTo>
                  <a:pt x="315023" y="574"/>
                </a:lnTo>
                <a:lnTo>
                  <a:pt x="5293590" y="0"/>
                </a:lnTo>
                <a:cubicBezTo>
                  <a:pt x="5356798" y="0"/>
                  <a:pt x="5408039" y="51241"/>
                  <a:pt x="5408039" y="114449"/>
                </a:cubicBezTo>
                <a:lnTo>
                  <a:pt x="5408039" y="572233"/>
                </a:lnTo>
                <a:cubicBezTo>
                  <a:pt x="5408039" y="635441"/>
                  <a:pt x="5356798" y="686682"/>
                  <a:pt x="5293590" y="686682"/>
                </a:cubicBezTo>
                <a:lnTo>
                  <a:pt x="49014" y="686682"/>
                </a:lnTo>
                <a:cubicBezTo>
                  <a:pt x="-14194" y="686682"/>
                  <a:pt x="1809" y="626599"/>
                  <a:pt x="1809" y="563391"/>
                </a:cubicBezTo>
                <a:lnTo>
                  <a:pt x="34484" y="437016"/>
                </a:lnTo>
                <a:lnTo>
                  <a:pt x="146575" y="790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/>
          <p:cNvSpPr/>
          <p:nvPr/>
        </p:nvSpPr>
        <p:spPr>
          <a:xfrm>
            <a:off x="1799366" y="5691330"/>
            <a:ext cx="90837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국내 개발자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사이트로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stackoverflow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와 유사하게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Q&amp;A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세션을 위주로 운영하며 취업 관련 정보 연계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1" y="5578889"/>
            <a:ext cx="500544" cy="500544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28" name="타원 27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276955" y="523086"/>
            <a:ext cx="49266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소개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유사 사이트 분석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1902" y="1358009"/>
            <a:ext cx="11215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Hashcode</a:t>
            </a:r>
            <a:endParaRPr lang="en-US" altLang="ko-KR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3600" dirty="0">
                <a:ln>
                  <a:solidFill>
                    <a:srgbClr val="C61A4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C61A4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 http://www.hashcode.com)</a:t>
            </a:r>
            <a:endParaRPr lang="ko-KR" altLang="en-US" sz="3600" dirty="0">
              <a:ln>
                <a:solidFill>
                  <a:srgbClr val="C61A4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C61A4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6735" y="2589650"/>
            <a:ext cx="9256418" cy="29892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3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0" name="타원 29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76956" y="523086"/>
            <a:ext cx="560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접속 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URL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73481" y="136876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 ! 4 !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1903" y="1358009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128195" y="2025856"/>
            <a:ext cx="11290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hlinkClick r:id="rId4"/>
              </a:rPr>
              <a:t>http://192.168.10.44:8800/codehappy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5C2F10-FDB5-3248-9993-AC00B80071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420" y="2744500"/>
            <a:ext cx="5085071" cy="37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6" b="63581"/>
          <a:stretch/>
        </p:blipFill>
        <p:spPr>
          <a:xfrm rot="16200000">
            <a:off x="8301128" y="-778118"/>
            <a:ext cx="866334" cy="26667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911" y="61911"/>
            <a:ext cx="12068177" cy="6734177"/>
          </a:xfrm>
          <a:prstGeom prst="rect">
            <a:avLst/>
          </a:prstGeom>
          <a:noFill/>
          <a:ln w="127000">
            <a:solidFill>
              <a:srgbClr val="C61A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562138" y="494172"/>
            <a:ext cx="566057" cy="561975"/>
            <a:chOff x="429074" y="377129"/>
            <a:chExt cx="566057" cy="561975"/>
          </a:xfrm>
        </p:grpSpPr>
        <p:sp>
          <p:nvSpPr>
            <p:cNvPr id="30" name="타원 29"/>
            <p:cNvSpPr/>
            <p:nvPr/>
          </p:nvSpPr>
          <p:spPr>
            <a:xfrm>
              <a:off x="433156" y="377129"/>
              <a:ext cx="561975" cy="561975"/>
            </a:xfrm>
            <a:prstGeom prst="ellipse">
              <a:avLst/>
            </a:prstGeom>
            <a:solidFill>
              <a:srgbClr val="6D6E71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9074" y="466770"/>
              <a:ext cx="566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76956" y="523086"/>
            <a:ext cx="5607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개요</a:t>
            </a:r>
            <a:r>
              <a:rPr lang="en-US" altLang="ko-KR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_</a:t>
            </a:r>
            <a:r>
              <a:rPr lang="ko-KR" altLang="en-US" sz="2800" dirty="0" err="1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팀원소개</a:t>
            </a:r>
            <a:r>
              <a:rPr lang="ko-KR" altLang="en-US" sz="2800" dirty="0">
                <a:solidFill>
                  <a:srgbClr val="6D6E7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및 역할 분담</a:t>
            </a:r>
            <a:endParaRPr lang="en-US" altLang="ko-KR" sz="2800" dirty="0">
              <a:solidFill>
                <a:srgbClr val="6D6E7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 flipV="1">
            <a:off x="6435727" y="2476497"/>
            <a:ext cx="5060948" cy="3659173"/>
          </a:xfrm>
          <a:prstGeom prst="snip1Rect">
            <a:avLst>
              <a:gd name="adj" fmla="val 2478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242051" y="2696635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윤 희 석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73481" y="1368767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6D6E7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 ! 4 !</a:t>
            </a:r>
            <a:endParaRPr lang="ko-KR" altLang="en-US" sz="3600" dirty="0">
              <a:solidFill>
                <a:srgbClr val="6D6E7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71903" y="1358009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>
                  <a:solidFill>
                    <a:srgbClr val="6D6E71"/>
                  </a:solidFill>
                </a:ln>
                <a:solidFill>
                  <a:schemeClr val="bg1"/>
                </a:solidFill>
                <a:effectLst>
                  <a:outerShdw dist="101600" dir="2700000" algn="tl" rotWithShape="0">
                    <a:srgbClr val="6D6E71"/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TEAM</a:t>
            </a:r>
            <a:endParaRPr lang="ko-KR" altLang="en-US" sz="3600" dirty="0">
              <a:ln>
                <a:solidFill>
                  <a:srgbClr val="6D6E71"/>
                </a:solidFill>
              </a:ln>
              <a:solidFill>
                <a:schemeClr val="bg1"/>
              </a:solidFill>
              <a:effectLst>
                <a:outerShdw dist="101600" dir="2700000" algn="tl" rotWithShape="0">
                  <a:srgbClr val="6D6E71"/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538157" y="2696635"/>
            <a:ext cx="1295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Aft>
                <a:spcPts val="1000"/>
              </a:spcAft>
              <a:buClr>
                <a:srgbClr val="000000"/>
              </a:buClr>
              <a:buSzPts val="1000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 옥 철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0" name="한쪽 모서리가 잘린 사각형 49"/>
          <p:cNvSpPr/>
          <p:nvPr/>
        </p:nvSpPr>
        <p:spPr>
          <a:xfrm flipV="1">
            <a:off x="731838" y="2476498"/>
            <a:ext cx="5060948" cy="3659173"/>
          </a:xfrm>
          <a:prstGeom prst="snip1Rect">
            <a:avLst>
              <a:gd name="adj" fmla="val 24786"/>
            </a:avLst>
          </a:prstGeom>
          <a:noFill/>
          <a:ln w="19050">
            <a:solidFill>
              <a:srgbClr val="6D6E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10196773" y="5666699"/>
            <a:ext cx="1584557" cy="109878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904554" flipV="1">
            <a:off x="4522428" y="5695232"/>
            <a:ext cx="1515355" cy="105079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193448" y="3315206"/>
            <a:ext cx="436467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Back-end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게시판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블로그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실시간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채팅기능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DB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설계 및 개발 인프라 세팅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934211" y="3315206"/>
            <a:ext cx="411624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Front-end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총괄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스타일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애플리케이션 레이아웃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로그인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회원가입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342900" indent="-342900" fontAlgn="base">
              <a:spcAft>
                <a:spcPts val="1000"/>
              </a:spcAft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마이페이지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/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회원정보 수정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465" y="279812"/>
            <a:ext cx="1800000" cy="2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779</Words>
  <Application>Microsoft Macintosh PowerPoint</Application>
  <PresentationFormat>와이드스크린</PresentationFormat>
  <Paragraphs>202</Paragraphs>
  <Slides>27</Slides>
  <Notes>13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맑은 고딕</vt:lpstr>
      <vt:lpstr>여기어때 잘난체</vt:lpstr>
      <vt:lpstr>KoPub돋움체 Light</vt:lpstr>
      <vt:lpstr>KoPub돋움체 Bold</vt:lpstr>
      <vt:lpstr>Arial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혜린</dc:creator>
  <cp:lastModifiedBy>1</cp:lastModifiedBy>
  <cp:revision>274</cp:revision>
  <dcterms:created xsi:type="dcterms:W3CDTF">2018-06-06T09:21:09Z</dcterms:created>
  <dcterms:modified xsi:type="dcterms:W3CDTF">2020-02-06T12:40:43Z</dcterms:modified>
</cp:coreProperties>
</file>